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60" r:id="rId3"/>
    <p:sldId id="286" r:id="rId4"/>
    <p:sldId id="259" r:id="rId5"/>
    <p:sldId id="258" r:id="rId6"/>
    <p:sldId id="287" r:id="rId7"/>
    <p:sldId id="257" r:id="rId8"/>
    <p:sldId id="291" r:id="rId9"/>
    <p:sldId id="302" r:id="rId10"/>
    <p:sldId id="290" r:id="rId11"/>
    <p:sldId id="292" r:id="rId12"/>
    <p:sldId id="294" r:id="rId13"/>
    <p:sldId id="300" r:id="rId14"/>
    <p:sldId id="301" r:id="rId15"/>
    <p:sldId id="293" r:id="rId16"/>
    <p:sldId id="295" r:id="rId17"/>
    <p:sldId id="296" r:id="rId18"/>
    <p:sldId id="297" r:id="rId19"/>
    <p:sldId id="298" r:id="rId20"/>
    <p:sldId id="299" r:id="rId21"/>
    <p:sldId id="306" r:id="rId22"/>
    <p:sldId id="304" r:id="rId23"/>
    <p:sldId id="288" r:id="rId24"/>
    <p:sldId id="272" r:id="rId25"/>
  </p:sldIdLst>
  <p:sldSz cx="9144000" cy="5143500" type="screen16x9"/>
  <p:notesSz cx="6858000" cy="9144000"/>
  <p:embeddedFontLst>
    <p:embeddedFont>
      <p:font typeface="Barlow" panose="020B0604020202020204" charset="0"/>
      <p:regular r:id="rId27"/>
      <p:bold r:id="rId28"/>
      <p:italic r:id="rId29"/>
      <p:boldItalic r:id="rId30"/>
    </p:embeddedFont>
    <p:embeddedFont>
      <p:font typeface="Barlow Light"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aleway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823383"/>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is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to detailed financial information and high service costs. In this way SimFin provides a valuable resource that democratizes access to financial data in a segment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400" dirty="0"/>
              <a:t>The Stock Selector (SS) is built for analysts who want to do a quick discovery on stocks that have a higher probability of beating the index as well as investors who want to understand which stocks to invest in based on their requirements.</a:t>
            </a:r>
          </a:p>
          <a:p>
            <a:pPr marL="342900"/>
            <a:r>
              <a:rPr lang="en-US" sz="1400" dirty="0"/>
              <a:t>Users select the Sector, Market Cap, Index, Asset Class and Number of Stocks run the model. The algo will then run and produce a pdf report listing the selected stocks with a data summary for each.  </a:t>
            </a:r>
          </a:p>
        </p:txBody>
      </p:sp>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3"/>
          <a:srcRect l="33675" t="10327" r="15294" b="28235"/>
          <a:stretch/>
        </p:blipFill>
        <p:spPr>
          <a:xfrm>
            <a:off x="4484452" y="2508601"/>
            <a:ext cx="3610677" cy="244527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3" name="Picture 2">
            <a:extLst>
              <a:ext uri="{FF2B5EF4-FFF2-40B4-BE49-F238E27FC236}">
                <a16:creationId xmlns:a16="http://schemas.microsoft.com/office/drawing/2014/main" id="{9D801B6D-0152-4A21-8F62-053DDF777D05}"/>
              </a:ext>
            </a:extLst>
          </p:cNvPr>
          <p:cNvPicPr>
            <a:picLocks noChangeAspect="1"/>
          </p:cNvPicPr>
          <p:nvPr/>
        </p:nvPicPr>
        <p:blipFill>
          <a:blip r:embed="rId4"/>
          <a:stretch>
            <a:fillRect/>
          </a:stretch>
        </p:blipFill>
        <p:spPr>
          <a:xfrm>
            <a:off x="1308443" y="2487706"/>
            <a:ext cx="2044709" cy="2519712"/>
          </a:xfrm>
          <a:prstGeom prst="rect">
            <a:avLst/>
          </a:prstGeom>
        </p:spPr>
      </p:pic>
    </p:spTree>
    <p:extLst>
      <p:ext uri="{BB962C8B-B14F-4D97-AF65-F5344CB8AC3E}">
        <p14:creationId xmlns:p14="http://schemas.microsoft.com/office/powerpoint/2010/main" val="12284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rotWithShape="1">
          <a:blip r:embed="rId3"/>
          <a:srcRect r="56291" b="27506"/>
          <a:stretch/>
        </p:blipFill>
        <p:spPr>
          <a:xfrm>
            <a:off x="206164" y="1572665"/>
            <a:ext cx="3121220" cy="291192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6" name="Picture 5">
            <a:extLst>
              <a:ext uri="{FF2B5EF4-FFF2-40B4-BE49-F238E27FC236}">
                <a16:creationId xmlns:a16="http://schemas.microsoft.com/office/drawing/2014/main" id="{D2C1FF1F-E0BD-4D8E-82D1-71D90B7C1169}"/>
              </a:ext>
            </a:extLst>
          </p:cNvPr>
          <p:cNvPicPr>
            <a:picLocks noChangeAspect="1"/>
          </p:cNvPicPr>
          <p:nvPr/>
        </p:nvPicPr>
        <p:blipFill>
          <a:blip r:embed="rId4"/>
          <a:stretch>
            <a:fillRect/>
          </a:stretch>
        </p:blipFill>
        <p:spPr>
          <a:xfrm>
            <a:off x="3458160" y="1992287"/>
            <a:ext cx="5479676" cy="2077581"/>
          </a:xfrm>
          <a:prstGeom prst="rect">
            <a:avLst/>
          </a:prstGeom>
        </p:spPr>
      </p:pic>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rotWithShape="1">
          <a:blip r:embed="rId3"/>
          <a:srcRect r="28726"/>
          <a:stretch/>
        </p:blipFill>
        <p:spPr>
          <a:xfrm>
            <a:off x="257373" y="1568629"/>
            <a:ext cx="3887611" cy="30681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4DC7CD3A-A408-41FA-B96E-D6872E605B32}"/>
              </a:ext>
            </a:extLst>
          </p:cNvPr>
          <p:cNvPicPr>
            <a:picLocks noChangeAspect="1"/>
          </p:cNvPicPr>
          <p:nvPr/>
        </p:nvPicPr>
        <p:blipFill>
          <a:blip r:embed="rId4"/>
          <a:stretch>
            <a:fillRect/>
          </a:stretch>
        </p:blipFill>
        <p:spPr>
          <a:xfrm>
            <a:off x="4295419" y="2097741"/>
            <a:ext cx="4591208" cy="1975377"/>
          </a:xfrm>
          <a:prstGeom prst="rect">
            <a:avLst/>
          </a:prstGeom>
        </p:spPr>
      </p:pic>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
        <p:nvSpPr>
          <p:cNvPr id="5" name="Google Shape;407;p15">
            <a:extLst>
              <a:ext uri="{FF2B5EF4-FFF2-40B4-BE49-F238E27FC236}">
                <a16:creationId xmlns:a16="http://schemas.microsoft.com/office/drawing/2014/main" id="{60957989-C92F-480B-A9E8-A03B24DB0741}"/>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Neural Network</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E4BD80D0-1088-4AF0-932B-CAF156C9E7B4}"/>
              </a:ext>
            </a:extLst>
          </p:cNvPr>
          <p:cNvPicPr>
            <a:picLocks noChangeAspect="1"/>
          </p:cNvPicPr>
          <p:nvPr/>
        </p:nvPicPr>
        <p:blipFill>
          <a:blip r:embed="rId3"/>
          <a:stretch>
            <a:fillRect/>
          </a:stretch>
        </p:blipFill>
        <p:spPr>
          <a:xfrm>
            <a:off x="958103" y="1146950"/>
            <a:ext cx="7227794" cy="3868680"/>
          </a:xfrm>
          <a:prstGeom prst="rect">
            <a:avLst/>
          </a:prstGeom>
        </p:spPr>
      </p:pic>
      <p:sp>
        <p:nvSpPr>
          <p:cNvPr id="6" name="Google Shape;407;p15">
            <a:extLst>
              <a:ext uri="{FF2B5EF4-FFF2-40B4-BE49-F238E27FC236}">
                <a16:creationId xmlns:a16="http://schemas.microsoft.com/office/drawing/2014/main" id="{12BBF947-B688-435A-8ED7-BFAACA0E73C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78820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4</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Conclusions</a:t>
            </a:r>
          </a:p>
          <a:p>
            <a:pPr marL="342900">
              <a:buFont typeface="Barlow Light"/>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security price movements. It is based on the underlying assumption that all known fundamentals are factored into the price. As such there is no attempt to measure a security's intrinsic value, rather to use stock charts to identify patterns and trends that suggest what the price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726</Words>
  <Application>Microsoft Office PowerPoint</Application>
  <PresentationFormat>On-screen Show (16:9)</PresentationFormat>
  <Paragraphs>146</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Barlow Light</vt:lpstr>
      <vt:lpstr>Barlow</vt:lpstr>
      <vt:lpstr>Raleway SemiBold</vt:lpstr>
      <vt:lpstr>Raleway</vt:lpstr>
      <vt:lpstr>Calibri</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Data Collection</vt:lpstr>
      <vt:lpstr>Fundamental Signals</vt:lpstr>
      <vt:lpstr>Product Design</vt:lpstr>
      <vt:lpstr>Model Design</vt:lpstr>
      <vt:lpstr>Model: SimFin Data</vt:lpstr>
      <vt:lpstr>Model: Yahoo Finance Data</vt:lpstr>
      <vt:lpstr>Model: Train &amp; Test</vt:lpstr>
      <vt:lpstr>Model: Pre-processing</vt:lpstr>
      <vt:lpstr>Model: Classification Algos</vt:lpstr>
      <vt:lpstr>Model: Ensemble Models</vt:lpstr>
      <vt:lpstr>Model: Neural Network</vt:lpstr>
      <vt:lpstr>Conclusions</vt:lpstr>
      <vt:lpstr>Live Demo</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39</cp:revision>
  <dcterms:modified xsi:type="dcterms:W3CDTF">2019-12-21T00:13:12Z</dcterms:modified>
</cp:coreProperties>
</file>